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81" r:id="rId2"/>
    <p:sldId id="285" r:id="rId3"/>
    <p:sldId id="282" r:id="rId4"/>
    <p:sldId id="280" r:id="rId5"/>
    <p:sldId id="258" r:id="rId6"/>
    <p:sldId id="259" r:id="rId7"/>
    <p:sldId id="260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83" r:id="rId20"/>
    <p:sldId id="284" r:id="rId21"/>
    <p:sldId id="278" r:id="rId22"/>
    <p:sldId id="279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3B384E-5A63-437A-9E83-09E5F9A054DF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1D3587-6EB3-4489-A270-C83AE0FE6DB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115616" y="908720"/>
            <a:ext cx="94330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3200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14903" y="1496590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Charismatické </a:t>
            </a:r>
            <a:r>
              <a:rPr lang="cs-CZ" sz="3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hnutí a modely 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existence </a:t>
            </a:r>
          </a:p>
          <a:p>
            <a:pPr algn="ctr"/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3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rámci církví vzešlých z 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reformace</a:t>
            </a:r>
          </a:p>
          <a:p>
            <a:pPr algn="ctr"/>
            <a:endParaRPr lang="cs-CZ" sz="32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Aleš Franc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493" y="4051135"/>
            <a:ext cx="993710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TEOLOGICKÁ KONFERENCIA</a:t>
            </a:r>
          </a:p>
          <a:p>
            <a:pPr algn="ctr">
              <a:spcBef>
                <a:spcPts val="400"/>
              </a:spcBef>
            </a:pP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ECAV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 Slovensku a </a:t>
            </a:r>
            <a:r>
              <a:rPr lang="cs-CZ" sz="24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Združenia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evanjelických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duchovných</a:t>
            </a:r>
            <a:endParaRPr lang="cs-CZ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Piešťany</a:t>
            </a:r>
            <a:endParaRPr lang="de-DE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19. – 21. </a:t>
            </a:r>
            <a:r>
              <a:rPr lang="cs-CZ" sz="24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októbra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29503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188640"/>
            <a:ext cx="766073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Obchodníci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plného evangelia</a:t>
            </a:r>
          </a:p>
          <a:p>
            <a:pPr>
              <a:spcBef>
                <a:spcPts val="200"/>
              </a:spcBef>
            </a:pP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Demos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Shakarian 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(1913 – 1993) Syn arménských emigrantů, kteří na proroctví opustili  Arménii 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uchránili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 pogromům. Stává se letničním a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navazuje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kontakt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 s O. Robertsem.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Zakládá organizaci Obchodníci plného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evangelia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(FGBMFI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Společná jídla pro bohaté obchodníky ke sdílení svědectví (předobraz Kurzů Alfa). Měl být svědkem naplnění proroctví: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vyleji Ducha na všeliké tělo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…“ (letniční vidí jeho počátek 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letnicích,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charismatici na sklonku věků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1956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na společném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setkání v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hotelu Lemington se letniční učení skrze FGBMFI rozšířilo do tradičních církví –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hlavně mezi luterány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Tři luteránští pastoři přijímají křest Duchem svatým. Od roku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1967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se šíří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mezi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katolíky.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1974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je Shakarian pozván i do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Vatikánu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kde přijímá oficiální poděkování za úsilí svého společenství, které „obsáhlo milióny římsko-katolických laiků.“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FGMBI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podporovalo Branhama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až do jeho smrti a byl zde i kontakt na pozdější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 Víry.</a:t>
            </a:r>
          </a:p>
          <a:p>
            <a:pPr lvl="0">
              <a:spcBef>
                <a:spcPts val="200"/>
              </a:spcBef>
            </a:pPr>
            <a:endParaRPr lang="cs-CZ" sz="16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David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Plessis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(1965 – 1987)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Jihoafrický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potomek hugenotů. Představitel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Assemblies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God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Obdržel prý na misii v Jižní Africe v roce 1936 proroctví uzdravujícího evangelisty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S. Wiggleswortha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tom, že se skrze něho rozšíří letniční probuzení do klasických denominací. Pro jeho ekumenickou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aktivitu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mu byla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pozastavena funkce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byl rehabilitován až v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roce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1980.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1951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jedná se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Světovou radou církví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je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pozorovatelem na jednáních v letech 1954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1961. Dokonce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 účastní (1961) jako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pozorovatel II. Vatikánského koncilu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 vše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bez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pověření letniční církví.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Byl vyznamenán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Zlatou medailí Jana Pavla II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za služby celému křesťanstvu.</a:t>
            </a: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0"/>
            <a:ext cx="7776864" cy="6899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 Charismatické </a:t>
            </a:r>
            <a:r>
              <a:rPr lang="cs-CZ" sz="28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 – přehled</a:t>
            </a:r>
          </a:p>
          <a:p>
            <a:pPr>
              <a:spcBef>
                <a:spcPts val="200"/>
              </a:spcBef>
            </a:pP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B.1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ezávislé (</a:t>
            </a:r>
            <a:r>
              <a:rPr lang="cs-CZ" sz="24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neo</a:t>
            </a: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)charismatické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 </a:t>
            </a: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Pastýřské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 </a:t>
            </a:r>
            <a:r>
              <a:rPr lang="cs-CZ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(1970 – 1989)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Reakce na neorganizovanost nezávislé části charismatického hnutí.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1970 - Florida: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Simpson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Mumford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Basham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Později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Baxter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D.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Prince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Inspirace HPD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Vzniká středisko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Christian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Grow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Ministry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-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Eldon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Purvis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(homosexuál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Tiskovým orgánem časopis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New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Wine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(zdarma)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80 – 90 letech se rozpadlo pro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manipulativní praxi domácích skupinek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Osobní pastýř – teorie „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přirytí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“.  Vliv J. C.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Ortize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(učení W.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 D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Prince odstoupil v 80. letech ale i později jeho učení podstatně ovlivnilo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charismatiky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 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ČR 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SR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Restauracionismus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teorie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výkupného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Extrémní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formy duchovního boje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rodová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prokletí, exorcismy z 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křesťanů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(D.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Prince) Silně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protidenominační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náboj. Vidí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démony nad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církvemi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Chtěli vytvořit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univerzální jednotu skrze zkušenost křtu Duchem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svatým. Rysy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dominionismu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endParaRPr lang="cs-CZ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Hnutí Víry </a:t>
            </a:r>
            <a:r>
              <a:rPr lang="cs-CZ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(1973)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Též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vychází z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odkazu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HPD.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jeho čele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stál od počátku Kenneth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Erwin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Hagin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Vychází z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Kenyona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(vliv mesmerismu a Křesťanské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vědy). 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Další osobnosti (K.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Copeland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F.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Price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R. H. Brown, B.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Hinn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J.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Osteen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další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endParaRPr lang="cs-CZ" sz="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W.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Margies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P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Wenz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Německo, </a:t>
            </a:r>
          </a:p>
          <a:p>
            <a:pPr>
              <a:spcBef>
                <a:spcPts val="200"/>
              </a:spcBef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S.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Nemeth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– Maďarsko,</a:t>
            </a:r>
          </a:p>
          <a:p>
            <a:pPr>
              <a:spcBef>
                <a:spcPts val="200"/>
              </a:spcBef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U.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Ekman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Skandinávie</a:t>
            </a:r>
          </a:p>
          <a:p>
            <a:pPr>
              <a:spcBef>
                <a:spcPts val="200"/>
              </a:spcBef>
            </a:pPr>
            <a:endParaRPr lang="cs-CZ" sz="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Vychází z hnutí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Nového Myšlení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potažmo z 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učení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Křesťanské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vědy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Prosperita, pozitivní vyznávání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(pojmenuj a nárokuj). Uzdravení nám náleží. Extrémní dotažení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teorie výkupného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(Kristus v pekle trápen satanem).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Ekman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prý tento aspekt již opustil.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Extrémy,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sebevraždy,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zvracení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démonů v 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Uppsale 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Swartling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57514"/>
            <a:ext cx="7560840" cy="682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Vinice</a:t>
            </a:r>
            <a:r>
              <a:rPr lang="cs-CZ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(1979)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Kořeny v 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Hippies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Ježíšova revoluce.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Pozdější konvertita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L.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Frisbee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od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vlivem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LSD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prožil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teofanii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Ovlivnil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J.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Wimbera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který se stal otcem Vinice - původně malý sbor v 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Calvary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Chappel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později samostatné hnutí, kam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Wimber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připojil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bývalé kvakery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Wimber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rozvíjel teorii tzv. vnitřního uzdravení a pod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vedením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C. P. Wagnera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byl ovlivněn hnutím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církevního růstu.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Rozšířil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učení 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divech a zázracích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na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Fullerův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teologický seminář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– jedna z bašt amerického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neo-evangelikalismu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Vinice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zastřešila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sbor Kansaských proroků, který po vyloučení Torontského sboru odešel. 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90.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letech exploze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Torontského požehnání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pomazání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Bennyho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Hinna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skrze letničního pastora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C.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Freidzona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Zvířecí manifestace, duchovní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transy,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ztráta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sebeovládání.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Torontský sbor je počátkem 90. let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vyloučen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z Vinice pro svoji praxi a učení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endParaRPr lang="cs-CZ" sz="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Prorocké hnutí </a:t>
            </a:r>
            <a:r>
              <a:rPr lang="cs-CZ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(1983-1999)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Iniciativa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Mikea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Bickla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počátkem osmdesátých let. Přijíždí i prorok Bob Jones, připojuje se k 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Bicklovi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Mezi další prominenty s hnutím spojovanými patřili Paul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Cain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John Paul Jackson,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Rick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Joyner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David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Parker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Jim Goll, Francis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Frangipane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Reuven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Doran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David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Drilling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Jack Deere. P.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Cain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sloužící v 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Branhamově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stylu, ve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Wimberovi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prorocky rozeznal apoštola, který má zahájit probuzení poslední doby. Ten však zemřel na rakovinu hrtanu.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1986 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Bickle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založil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paracírkevní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organizaci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Grace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Ministries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Její vize spočívá ve vytvoření „apoštolských týmů“ působících v tzv.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městských sborech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podle principu „jeden křesťanský sbor na jedno město.“ Jsou zde zakládány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prorocké školy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je zde služba „Joseph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Company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určená k podpoře lidí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 sekulární oblasti a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domy modliteb IHOP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kde má dojít k eschatologické obnově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Davidova bohoslužebného stánku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podle starozákonního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levitárního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modelu. Dále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je zde rozvíjena tzv. služba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Izrael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Mandate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“, která spočívá v podpoře Izraele.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hnutí se objevují sexuální perverze některých proroků,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falešná proroctví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řada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skandálů.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Rekonstrukcionismus,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dominionismus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vliv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HPD.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33327"/>
            <a:ext cx="7632848" cy="6714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B.2</a:t>
            </a: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Charismatické hnutí v denominacích</a:t>
            </a: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Episkopální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církev v USA</a:t>
            </a:r>
          </a:p>
          <a:p>
            <a:pPr>
              <a:spcBef>
                <a:spcPts val="200"/>
              </a:spcBef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Denis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Bennet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1960 přijímá křest Duchem s některými spolupracovníky. Dav vyzval „vyrazte toho zatraceného chlapa“. Převzal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skomírající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farnost. Během chvíle roste na 2 000 návštěvníků.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10 let po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Bennetovi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 USA 10% duchovních přijalo křest Duchem svatým (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Zopfi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Luteráni 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roce 1963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Larry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Christenson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 USA prožívá na turné v Německu obnovu.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Interpretoval letniční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zkušenost v rámci luteránské tradice. Jeho stěžejní práce byla přeložena i do němčiny.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1964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ALC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American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Lutheran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Church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vydává oficiální stanovisko ohledně „mluvení jazyky“ a „nelékařského uzdravování“. Na zprávě se podílel teolog, psycholog a psychiatr.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Duchem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svatým byl nalezen u psychicky vyrovnaných lidí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 benefitem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 jejich život. Studie zároveň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nedoporučuje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užití jazyka veřejně, ale pro privátní zbožnost. Po 10 letech hnutí stále rostlo.</a:t>
            </a:r>
          </a:p>
          <a:p>
            <a:pPr>
              <a:spcBef>
                <a:spcPts val="200"/>
              </a:spcBef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LC – MS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Lutheran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Church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Missouri). Dvě zprávy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1972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1977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Zprávy vidí charismata primárně pro dobu apoštolů.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Přátelštější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vztahy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charismatiky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lze nalézt od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roku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1987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LCA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(Luther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Church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America) nejpozitivnější k charismatické obnově – i když zde byla zastoupena méně – otevřeně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přivítána.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70.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letech se  údajně 10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% luteránských pastorů v USA 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hlásilo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 charismatickému hnutí.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Identifikace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 hnutím na úrovni celých kongregací je minimální. V roce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1977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na generálním koncilu hnutí tvořili luteráni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největší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skupinu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Luteráni pozorují v církvích křest Duchem jako aktualizaci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zkušenosti získané obrácením (evangelikální pohled) nebo křtem (sakramentální), připouští se i zvláštní intervence Ducha s ohledem na Boží suverenitu (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pentekostální pohled). Luteráni se kloní k sakramentálnímu pojetí. Luterská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tradice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pak hledá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spíše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strategii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Ducha.</a:t>
            </a:r>
          </a:p>
          <a:p>
            <a:pPr>
              <a:spcBef>
                <a:spcPts val="200"/>
              </a:spcBef>
            </a:pPr>
            <a:endParaRPr lang="cs-CZ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Německo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Kopfferman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Margies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(odchod z denominací).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47517"/>
            <a:ext cx="766936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Metodisté</a:t>
            </a:r>
            <a:endParaRPr lang="cs-CZ" sz="23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Zde existuje návaznost na metodistické učení křtu Duchem.</a:t>
            </a:r>
          </a:p>
          <a:p>
            <a:pPr>
              <a:spcBef>
                <a:spcPts val="200"/>
              </a:spcBef>
            </a:pPr>
            <a:endParaRPr lang="cs-CZ" sz="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Anglikáni</a:t>
            </a:r>
            <a:endParaRPr lang="cs-CZ" sz="23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D. Watson a M.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Harper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Zejména v Anglii působí S.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Millar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N.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Gumbel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Sbor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HTB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V materiálech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Kurzů Alfa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vysvítá sakramentální pojetí křtu Duchem. Je zde i vliv Torontského požehnání v reflexi projevů tzv. Víkendu s Duchem svatým.</a:t>
            </a:r>
          </a:p>
          <a:p>
            <a:pPr>
              <a:spcBef>
                <a:spcPts val="200"/>
              </a:spcBef>
            </a:pPr>
            <a:endParaRPr lang="cs-CZ" sz="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5. Baptisté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Wesleyáni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cs-CZ" sz="23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Rezervovaný postoj.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SBC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dokonce údajně suspendovala jednoho ze svých vedoucích pro privátní modlitbu v jazyce a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Wesleyáni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si chrání svoji identitu, nepřipouštějící reformované pojetí křtu Duchem s evidencí jazyky.</a:t>
            </a:r>
          </a:p>
          <a:p>
            <a:pPr>
              <a:spcBef>
                <a:spcPts val="200"/>
              </a:spcBef>
            </a:pPr>
            <a:endParaRPr lang="cs-CZ" sz="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Ojedinělá kritika z řad l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etničních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tvrdí, že  u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charismatiků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někdy nejde o křest Duchem svatým, ale často o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falešnou zkušenost neobrácených lidí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Prasch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 Na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konferenci prý mluvil i mormon. Není zde – podle nich -  společné učení, ale společný duchovní zážitek.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Zopfi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většina letničních vidí charismatické hnutí jako autentické.</a:t>
            </a:r>
          </a:p>
          <a:p>
            <a:pPr>
              <a:spcBef>
                <a:spcPts val="200"/>
              </a:spcBef>
            </a:pPr>
            <a:endParaRPr lang="cs-CZ" sz="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6. 1989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1998 tzv. globalizace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(P. D.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Hocken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Infiltrace charismatického hnutí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Evangelismus a evangelizace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Nové vlivy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Skupinkové hnutí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Duchovní boj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Chvály a uctívání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 konvergence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Mesiánské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Jednota 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spolupráce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188640"/>
            <a:ext cx="8424936" cy="522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 Charismatické </a:t>
            </a:r>
            <a:r>
              <a:rPr lang="cs-CZ" sz="28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 - věrouka </a:t>
            </a:r>
          </a:p>
          <a:p>
            <a:pPr>
              <a:spcBef>
                <a:spcPts val="200"/>
              </a:spcBef>
            </a:pP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B.1 </a:t>
            </a: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Věrouka </a:t>
            </a:r>
            <a:r>
              <a:rPr lang="cs-CZ" sz="23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neo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charismatického hnutí </a:t>
            </a:r>
            <a:endParaRPr lang="cs-CZ" sz="24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Ačkoliv hnutí rozvíjí specifické důrazy, jeho věrouka je velice podobná. Zde jsou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některé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společné body:</a:t>
            </a:r>
          </a:p>
          <a:p>
            <a:pPr>
              <a:spcBef>
                <a:spcPts val="200"/>
              </a:spcBef>
            </a:pPr>
            <a:endParaRPr lang="cs-CZ" sz="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Antropologie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člověk má Boží přirozenost a je chápán jako duch oživující 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Hagin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Margies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Vincent)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Soteriologie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teorie výkupného – oběť Krista je zadostiučiněním satanu (kozel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Azazel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Uzdravení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součást spasení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Impartace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udílení duchovních darů vzkládáním rukou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Autorita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-silná autorita jedince – obvykle skupinkový systém (ne Vinice)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Současní apoštolové a proroci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základ církve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Duchovní boj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exorcismus z křesťanů, teritoriální duchové, i nad církvemi 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Zástupné vyznávání hříchů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ztotožnit se s hříchy minulosti a vyznat je</a:t>
            </a: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Pozitivní eschatologie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triumfalismus – učení o probuzení poslední doby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Eklesiologie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církev představuje Krista (v podstatě inkarnace)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Restauracionismus a rekonstrukcionismus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(charismatici jsou nejdále, probuzení poslední doby)</a:t>
            </a:r>
            <a:endParaRPr lang="cs-CZ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spcBef>
                <a:spcPts val="2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Neadekvátní reakce na kritiku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nesahej na pomazaného! Příp. je kritika pomluvou a kritik je nedůvěryhodný.</a:t>
            </a:r>
          </a:p>
          <a:p>
            <a:pPr>
              <a:spcBef>
                <a:spcPts val="200"/>
              </a:spcBef>
            </a:pPr>
            <a:endParaRPr lang="cs-CZ" sz="14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05651" y="197261"/>
            <a:ext cx="8301379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B.2 věrouka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denominačního charismatického hnutí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Pokud jde o denominační charismatické hnutí,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lze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stěží hovořit o vlastní věrouce. Spíše se jedná o uchopení duchovní zkušenosti a její aktuální zpracování. Zkušenost křtu Duchem svatým zde často není chápána jako následná zkušenost, ale například jako aktualizace zkušenosti,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spojené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 vodním křtem. Takto jsou chápány i duchovní dary. Mluvilo se 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 charismatické obnovy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Vlivem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nezávislého charismatického hnutí a hlavně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paracírkevních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organizací, jako „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Grace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ministry“, společných konferencí a dalších, však do tradičních církví pronikají věroučné principy nezávislého charismatického hnutí.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Především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triumfalismus, nauky o uzdravení a víře, které nejsou zapracovány v krédech těchto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církví, 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tudíž zde mají prostor.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Denominační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charismatické hnutí má přesto společné body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spcBef>
                <a:spcPts val="200"/>
              </a:spcBef>
            </a:pPr>
            <a:endParaRPr lang="cs-CZ" sz="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Eklesiologie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nevznikají samostatné církve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Duchem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je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totožný s obrácením (evangelikální pohled) nebo vodním křtem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(sakramentální pohled)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Jazyky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nejsou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primárně důkazem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křtu Duchem </a:t>
            </a:r>
          </a:p>
          <a:p>
            <a:pPr>
              <a:spcBef>
                <a:spcPts val="200"/>
              </a:spcBef>
            </a:pPr>
            <a:endParaRPr lang="cs-CZ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0770" y="137555"/>
            <a:ext cx="81724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TŘETÍ VLNA </a:t>
            </a: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NOVÁ APOŠTOLSKÁ REFORMACE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Historická, 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personální a doktrinální </a:t>
            </a:r>
            <a:r>
              <a:rPr lang="cs-CZ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návaznost. Zde si dovoluji 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udělat zjednodušující inkluzi.</a:t>
            </a:r>
          </a:p>
          <a:p>
            <a:pPr>
              <a:spcBef>
                <a:spcPts val="200"/>
              </a:spcBef>
            </a:pPr>
            <a:endParaRPr lang="cs-CZ" sz="2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NAR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přehled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Vyrůstá v 80. letech z podhoubí hnutí Vinice a z hnutí tzv. Kansaských proroků. </a:t>
            </a:r>
            <a:r>
              <a:rPr lang="cs-CZ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Diferencuje 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se až počátkem nového tisíciletí. Teologií se příliš neliší od druhé vlny a prvoplánově </a:t>
            </a:r>
            <a:r>
              <a:rPr lang="cs-CZ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nepoužívá letniční ani charismatickou terminologii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Toto hnutí církve </a:t>
            </a:r>
            <a:r>
              <a:rPr lang="cs-CZ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nerozděluje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ale </a:t>
            </a:r>
            <a:r>
              <a:rPr lang="cs-CZ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transformuje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sbory do charismatické podoby a infiltruje zejména evangelikální hnutí a v současné době již proměnilo mnoho charismatických církví a řadu letničních sborů např. v  Austrálii. Hnutí se nevymezuje po stránce systematické, ale spíše praktické teologie. Mezi jeho známé osobnosti patří </a:t>
            </a:r>
            <a:r>
              <a:rPr lang="cs-CZ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misiolog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C. P. Wagner 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nebo teolog </a:t>
            </a:r>
            <a:r>
              <a:rPr lang="cs-CZ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B. </a:t>
            </a:r>
            <a:r>
              <a:rPr lang="cs-CZ" sz="15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Hamon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V podpoře prezidentské kampaně vynikal například americký pastor T. </a:t>
            </a:r>
            <a:r>
              <a:rPr lang="cs-CZ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Haggard</a:t>
            </a:r>
            <a:r>
              <a:rPr lang="cs-CZ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(homosexuální a drogový skandál).</a:t>
            </a:r>
          </a:p>
          <a:p>
            <a:pPr>
              <a:spcBef>
                <a:spcPts val="200"/>
              </a:spcBef>
            </a:pPr>
            <a:endParaRPr lang="cs-CZ" sz="200" b="1" u="sng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4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NAR </a:t>
            </a:r>
            <a:r>
              <a:rPr lang="cs-CZ" sz="24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páteř rekonstrukce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podstatě stejná jako nezávislé charismatické hnutí. Větší důraz na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eklesiologii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Silný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rekonstrukcionismus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Jeho podstatou je postupná rekonstrukce:</a:t>
            </a:r>
          </a:p>
          <a:p>
            <a:pPr>
              <a:spcBef>
                <a:spcPts val="200"/>
              </a:spcBef>
            </a:pPr>
            <a:endParaRPr lang="cs-CZ" sz="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Luther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ospravedlnění z víry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Wesley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posvěcení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Letniční hnutí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Duchem svatým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Uzdravující obnova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evangelista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Pastýřské hnutí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obnova úřadu pastýře a učitele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Prorocké hnutí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obnova úřadu proroka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Současné hnutí </a:t>
            </a:r>
            <a:r>
              <a:rPr lang="cs-CZ" sz="15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cs-CZ" sz="15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obnova úřadu </a:t>
            </a:r>
            <a:r>
              <a:rPr lang="cs-CZ" sz="1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apoštola – Církev bez vrásky a poskvrny zahájí „End-</a:t>
            </a:r>
            <a:r>
              <a:rPr lang="cs-CZ" sz="15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time</a:t>
            </a:r>
            <a:r>
              <a:rPr lang="cs-CZ" sz="1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revival</a:t>
            </a:r>
            <a:r>
              <a:rPr lang="cs-CZ" sz="1500" dirty="0" smtClean="0">
                <a:latin typeface="Calibri" pitchFamily="34" charset="0"/>
                <a:cs typeface="Calibri" pitchFamily="34" charset="0"/>
              </a:rPr>
              <a:t>“</a:t>
            </a:r>
            <a:endParaRPr lang="cs-CZ" sz="15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306640"/>
            <a:ext cx="7405705" cy="7083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800" b="1" u="sng" dirty="0">
              <a:latin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NAR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předchůdce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Africké nezávislé církve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Hnutí,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které začalo kolem roku 1900 a bylo charakteristické udělováním neuvěřitelného množství autority jednotlivcům v těle Kristově.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Čínské domácí církve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Hnutí, které začalo kolem roku 1976, v němž povstávali určití lidé, kteří měli autoritu doslova nad milióny křesťanů. (W.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Latinsko-americké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církve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Kolem roku 1980 největší církve v hustě osídlených oblastech vedeny velmi silnými vůdci. (O.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Cabrera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C.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Annacondia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Hnutí pozdního deště 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Viz. 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předchůdci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hnutí</a:t>
            </a:r>
          </a:p>
          <a:p>
            <a:endParaRPr lang="cs-CZ" sz="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C. NAR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charakteristika sborů NAR</a:t>
            </a:r>
            <a:r>
              <a:rPr lang="cs-CZ" sz="16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(C. P. Wagner) </a:t>
            </a:r>
            <a:endParaRPr lang="cs-CZ" sz="16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1. Nové jméno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2. Nová struktura autority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3. Nový výcvik vedoucích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4. Nové zaměření na službu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5. Nový druh chval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6. Nové druhy modliteb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7. Nové financování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8. Nový dosah </a:t>
            </a: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9. Nová orientace na moc</a:t>
            </a:r>
          </a:p>
          <a:p>
            <a:endParaRPr lang="cs-CZ" sz="1600" b="1" dirty="0">
              <a:latin typeface="Calibri" pitchFamily="34" charset="0"/>
              <a:cs typeface="Calibri" pitchFamily="34" charset="0"/>
            </a:endParaRPr>
          </a:p>
          <a:p>
            <a:endParaRPr lang="cs-CZ" sz="16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16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6818" y="259886"/>
            <a:ext cx="8424936" cy="6945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Namátkový výčet </a:t>
            </a:r>
            <a:r>
              <a:rPr lang="cs-CZ" sz="23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paracírkví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 organizací s vlivem na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čr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sr</a:t>
            </a:r>
            <a:r>
              <a:rPr lang="cs-CZ" sz="20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Kladou si za cíl „školit, trénovat a vyzbrojovat církev“</a:t>
            </a:r>
          </a:p>
          <a:p>
            <a:pPr>
              <a:spcBef>
                <a:spcPts val="200"/>
              </a:spcBef>
            </a:pPr>
            <a:endParaRPr lang="cs-CZ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Vybrané Klasické evangelikální organizace, ovlivněné, či ovlivňující </a:t>
            </a:r>
            <a:r>
              <a:rPr lang="cs-CZ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charismatiky</a:t>
            </a:r>
            <a:endParaRPr lang="cs-CZ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CCC</a:t>
            </a:r>
            <a:endParaRPr lang="cs-CZ" sz="16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Navigátoři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OM</a:t>
            </a:r>
            <a:endParaRPr lang="cs-CZ" sz="16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EA</a:t>
            </a:r>
          </a:p>
          <a:p>
            <a:pPr>
              <a:spcBef>
                <a:spcPts val="200"/>
              </a:spcBef>
            </a:pPr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Neoevangelikální</a:t>
            </a:r>
            <a:endParaRPr lang="cs-CZ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b="1" u="sng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Organizace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Prorocké hnutí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Grace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Ministries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– IHOP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IM, JC,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SM –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M.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Bickle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Apoštolské hnutí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(GHM –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C. P. Wagner</a:t>
            </a:r>
            <a:r>
              <a:rPr lang="en-US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KMS – původně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D. Drápal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Mládežnické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YWAM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Sonlife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Ministry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D. </a:t>
            </a:r>
            <a:r>
              <a:rPr lang="cs-CZ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Spader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Josiah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Venture - KAM – Kompas)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Hnutí </a:t>
            </a:r>
            <a:r>
              <a:rPr lang="cs-CZ" sz="16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zakládání sborů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The Alliance for Saturation Church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Planting;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Církev bez hranic –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S.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Bubik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Hnutí </a:t>
            </a:r>
            <a:r>
              <a:rPr lang="cs-CZ" sz="16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církevního růstu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D. A.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McGavran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Přirozený </a:t>
            </a:r>
            <a:r>
              <a:rPr lang="cs-CZ" sz="16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růst </a:t>
            </a: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církví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Ch. Schwarz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Skupinkové hnutí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Y. </a:t>
            </a:r>
            <a:r>
              <a:rPr lang="cs-CZ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Cho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W. </a:t>
            </a:r>
            <a:r>
              <a:rPr lang="cs-CZ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Kniessel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R.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Neighbour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Manažerské hnutí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Equip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–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J. 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Maxwell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Kurzy Alfa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N. </a:t>
            </a:r>
            <a:r>
              <a:rPr lang="cs-CZ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Gumbel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endParaRPr lang="cs-CZ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b="1" u="sng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</a:t>
            </a:r>
            <a:r>
              <a:rPr lang="cs-CZ" b="1" u="sng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Megasbory</a:t>
            </a:r>
            <a:r>
              <a:rPr lang="cs-CZ" b="1" u="sng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b="1" u="sng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církevní </a:t>
            </a:r>
            <a:r>
              <a:rPr lang="cs-CZ" b="1" u="sng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uskupení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* </a:t>
            </a:r>
            <a:r>
              <a:rPr lang="cs-CZ" sz="16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Willow</a:t>
            </a: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Creek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B. </a:t>
            </a:r>
            <a:r>
              <a:rPr lang="cs-CZ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Hybells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* </a:t>
            </a:r>
            <a:r>
              <a:rPr lang="cs-CZ" sz="16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Purpose</a:t>
            </a: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driven</a:t>
            </a: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church</a:t>
            </a:r>
            <a:r>
              <a:rPr lang="cs-CZ" sz="16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R.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Warren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sz="1600" b="1" dirty="0" smtClean="0">
              <a:latin typeface="Calibri" pitchFamily="34" charset="0"/>
              <a:cs typeface="Calibri" pitchFamily="34" charset="0"/>
            </a:endParaRPr>
          </a:p>
          <a:p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00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115616" y="908720"/>
            <a:ext cx="94330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3200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00804" y="616330"/>
            <a:ext cx="9662672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s-CZ" sz="24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UJASNĚNÍ TERMINOLOGIE</a:t>
            </a:r>
          </a:p>
          <a:p>
            <a:pPr>
              <a:spcBef>
                <a:spcPts val="400"/>
              </a:spcBef>
            </a:pPr>
            <a:endParaRPr lang="cs-CZ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A. Letniční hnutí (Pentekostální)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B. Charismatické hnutí (</a:t>
            </a:r>
            <a:r>
              <a:rPr lang="cs-CZ" sz="23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Neoletniční</a:t>
            </a: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3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Neopentekostální</a:t>
            </a: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B.1 Denominační (klasické charismatické hnutí)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B.2 Nezávislé (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neo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-charismatické hnutí)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C. Třetí vlna (vyústila do NAR – Nová apoštolská reformace)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cs-CZ" sz="23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Neoevangelikální</a:t>
            </a: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(vliv </a:t>
            </a:r>
            <a:r>
              <a:rPr lang="cs-CZ" sz="23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paracírkevních</a:t>
            </a:r>
            <a:r>
              <a:rPr lang="cs-CZ" sz="23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organizací – vliv C)</a:t>
            </a:r>
            <a:endParaRPr lang="cs-CZ" sz="23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3" y="260648"/>
            <a:ext cx="7405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16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cs-CZ" sz="16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8" y="209812"/>
            <a:ext cx="3397092" cy="402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43608" y="350232"/>
            <a:ext cx="502622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cs-CZ" sz="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Velké </a:t>
            </a:r>
            <a:r>
              <a:rPr lang="cs-CZ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poslání</a:t>
            </a:r>
          </a:p>
          <a:p>
            <a:pPr marL="285750" indent="-285750">
              <a:buFontTx/>
              <a:buChar char="-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Mapování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dle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demografie </a:t>
            </a:r>
          </a:p>
          <a:p>
            <a:pPr marL="285750" indent="-285750">
              <a:buFontTx/>
              <a:buChar char="-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Statistické grafy (hrozba stagnace křesťanů!)</a:t>
            </a:r>
          </a:p>
          <a:p>
            <a:pPr marL="285750" indent="-285750">
              <a:buFontTx/>
              <a:buChar char="-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Navazování vztahů místo evangelizace</a:t>
            </a:r>
          </a:p>
          <a:p>
            <a:pPr marL="285750" indent="-285750">
              <a:buFontTx/>
              <a:buChar char="-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Začleňování namísto obrácení 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churched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unchurched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</a:p>
          <a:p>
            <a:pPr marL="285750" indent="-285750">
              <a:buFontTx/>
              <a:buChar char="-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Vize velkého probuzení</a:t>
            </a:r>
          </a:p>
          <a:p>
            <a:pPr marL="285750" indent="-285750">
              <a:buFontTx/>
              <a:buChar char="-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Duchovní boj (někdy teritoriální duchové)</a:t>
            </a:r>
          </a:p>
          <a:p>
            <a:pPr marL="285750" indent="-285750">
              <a:buFontTx/>
              <a:buChar char="-"/>
            </a:pPr>
            <a:endParaRPr lang="cs-CZ" sz="800" dirty="0">
              <a:latin typeface="Calibri" pitchFamily="34" charset="0"/>
              <a:cs typeface="Calibri" pitchFamily="34" charset="0"/>
            </a:endParaRPr>
          </a:p>
          <a:p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2. Učednický </a:t>
            </a:r>
            <a:r>
              <a:rPr lang="cs-CZ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princip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Autorita „mistra a učedníků“ (strategie Kristovy služby)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Pyramidální model</a:t>
            </a:r>
          </a:p>
          <a:p>
            <a:pPr marL="285750" indent="-285750">
              <a:buFontTx/>
              <a:buChar char="-"/>
            </a:pP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Koučink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(trénink)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Multiplikace (násobení)</a:t>
            </a:r>
          </a:p>
          <a:p>
            <a:endParaRPr lang="cs-CZ" sz="800" dirty="0"/>
          </a:p>
          <a:p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3. Globální </a:t>
            </a:r>
            <a:r>
              <a:rPr lang="cs-CZ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vize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Jednota vedoucích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Propojování služeb (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mezidenom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skupinky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Zaměření na vedoucí a mládež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Důraz na místní církev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Transformace církve</a:t>
            </a:r>
          </a:p>
          <a:p>
            <a:pPr marL="285750" indent="-285750">
              <a:buFontTx/>
              <a:buChar char="-"/>
            </a:pPr>
            <a:endParaRPr lang="cs-CZ" sz="800" dirty="0"/>
          </a:p>
          <a:p>
            <a:r>
              <a:rPr lang="cs-CZ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4. Bohoslužba</a:t>
            </a:r>
            <a:endParaRPr lang="cs-CZ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Nová symbolika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Modlitební koncerty a techniky (chvály a uctívání)</a:t>
            </a:r>
          </a:p>
          <a:p>
            <a:pPr marL="285750" indent="-285750">
              <a:buFontTx/>
              <a:buChar char="-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Nová terminologie</a:t>
            </a:r>
          </a:p>
          <a:p>
            <a:endParaRPr lang="cs-CZ" sz="1600" dirty="0"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74407" y="75981"/>
            <a:ext cx="725576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300" b="1" cap="small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Obvyklé doktríny 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většiny misijních </a:t>
            </a:r>
            <a:r>
              <a:rPr lang="cs-CZ" sz="23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paracírkevních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uskupení</a:t>
            </a:r>
            <a:endParaRPr lang="cs-CZ" sz="23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27869" y="4247658"/>
            <a:ext cx="339709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Klíčová slova: 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vize, strategie,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mobilizace, 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transformace, vůdcovství, násobení (multiplikace), podpora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růstu,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koučink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mentorink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chvály a uctívání, strategická modlitba, Boží srdce a Boží charakter, skupinky,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dělení, </a:t>
            </a:r>
            <a:r>
              <a:rPr lang="cs-CZ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vykazatelnost</a:t>
            </a:r>
            <a:r>
              <a:rPr lang="cs-CZ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velké probuzení, zakládání sborů, modlitební pochody a procházky, </a:t>
            </a:r>
            <a:r>
              <a:rPr lang="cs-CZ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mapování, výzkum, statistika, týmy, DNA církve</a:t>
            </a:r>
            <a:endParaRPr lang="cs-CZ" sz="1500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9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40749"/>
            <a:ext cx="8028384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cs-CZ" sz="28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Modely kooperace</a:t>
            </a:r>
          </a:p>
          <a:p>
            <a:endParaRPr lang="cs-CZ" sz="2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Klasické letniční hnutí je takřka bezproblémové. NAR je z principu invazívní, jeho cílem je transformace církve. Ke zpracování modelů koexistence tedy zbývá jen charismatické hnutí, viz denominační modely:</a:t>
            </a:r>
          </a:p>
          <a:p>
            <a:pPr lvl="0"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Model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tradiční 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církve</a:t>
            </a:r>
            <a:endParaRPr lang="cs-CZ" sz="23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CČE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kde v rámci hnutí došlo k vymezení především na základě vyznavačského křtu a křtu Duchem svatým. Po delším pnutí zde došlo k oddělení mnoha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charismatiků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„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pokojným rozchodem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s požehnáním. Mateřská církev zůstala tradiční a z odešlé skupiny se konstituovala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CKS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Někdy se ale oba subjekty nadále vzájemně kritizují. Zejm. CKS.</a:t>
            </a:r>
          </a:p>
          <a:p>
            <a:pPr lvl="0"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Model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charismatické 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církve</a:t>
            </a:r>
            <a:endParaRPr lang="cs-CZ" sz="23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JB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kdy charismatická část získala početní převahu, došlo ke konfrontaci  s tradiční částí a tentokrát i ke skandálnímu rozdělení. Jednalo se v podstatě o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odluku „bez požehnání“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Nástupnická církev se stala plně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charismatickou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ale dostala se i do určité ekumenické izolace mezi samotnými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charismatiky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z nichž někteří poukazují na její autoritativnost a militantnost. Přesto charismatická JB nabízí různé „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asociační dohody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směrem ke sborům z jiných denominací, což bývá jejich vedením chápáno jako vměšování.</a:t>
            </a:r>
          </a:p>
          <a:p>
            <a:pPr lvl="0"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Model koexistence</a:t>
            </a:r>
            <a:endParaRPr lang="cs-CZ" sz="23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CB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má charismatické sbory, které mají svá specifika. Například bývalí členové charismatického sboru v CB sepsali pod pseudonymem elektronickou knihu o autoritativním chování svého kazatele, kterého nejmenovali, a který měl podle nich jisté výjimky z církevních řádů. Kniha zůstala zřejmě bez odezvy. Jiné charismatické sbory jsou zde, zdá se, integrovány bezproblémově. V další církvi,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BJB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díky kongregačnímu zřízení, je soužití teoreticky snadné, i když prakticky také ne zcela bez napětí. </a:t>
            </a: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Církev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 církvi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Církev bez hranic (církev v církvi) v AC. Je to charismatická církev typu NAR v letniční církvi. Původně klasická letniční církev AC pak postupně přebrala mnohé její důrazy a „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charismatizovala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se. 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27069" y="188640"/>
            <a:ext cx="7704856" cy="616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E</a:t>
            </a:r>
            <a:r>
              <a:rPr lang="cs-CZ" sz="28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Možné problémy v oblasti etiky a věrouky </a:t>
            </a:r>
            <a:endParaRPr lang="cs-CZ" sz="2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Jde o problém věrouky, ne o vztahy!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Fenomén společného nepřítele (vedoucí chtějí změnu, ale neví co dál)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Člen církve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hledá podporu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zvenčí 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příjme celý věroučný systém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Problém dvojí autority (církev a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paracírkev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Směřování skupinkami mimo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církev (buňky – mistr - učedník)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Problém s uznáním demokratické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volby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Instituce vs. charisma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Liturgie vs. chvály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Sola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scriptura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vs.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Krédo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F. Nástin řešení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Otázka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svědomí, parciální členství, správná věrouka,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empatie (čisté řešení)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Neútočit,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nezjednodušovat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Neobcházet řády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Neobracet se s hledáním řešení ven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Nebát se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otázek, přiznat neznalost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Necítit ohrožení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Hledat společný základ „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ecclesia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reformanda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Hledání společné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ntity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Formulace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společných bodů</a:t>
            </a:r>
          </a:p>
          <a:p>
            <a:pPr marL="285750" lvl="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Bůh dal učitele do církve, nikoliv do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paracírkve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 (R.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Ulonska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parafráze)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85937" y="-99392"/>
            <a:ext cx="8434689" cy="7132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vybraná přehledová Literatura v češtině a slověnštině</a:t>
            </a:r>
          </a:p>
          <a:p>
            <a:pPr>
              <a:spcBef>
                <a:spcPts val="100"/>
              </a:spcBef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Vybrané monografie: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Drápal, D.: Apoštolská služba,  KMS, 2004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Drápal,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.: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Apoštolská služba a členství ve sboru, samizdat, prosinec, 1995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Edel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E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.: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Boj o letniční hnutí, Křesťanský život, 2004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Franc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A.: Cizí oheň, vlastní vydání, 2004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Franc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A.: Kam chce vést KAM českou církev?, Kodex,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2008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Franc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A.: Pozadí a teologie Kurzů Alfa, příloha časopisu Zápas o duši, 2011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Hocken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P.: Strategie Ducha?, Karmelitánské nakladatelství, 1998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Horton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S.: Systematická teologie, Křesťanský život,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2001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Jackson,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.: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Co se to s námi jenom děje?, biblické perspektivy duchovní obnovy, Křesťanský život, 1994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McConnell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D. R.: Jiné evangelium: historická a biblická analýza hnutí Víry, Křesťanský život, 1996 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Shakarian, D.: Nejšťastnější lidé na zemi, Křesťanský život, 2006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Sherrill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J. L.: Oni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hovoria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inými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jazykmi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nedatováno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Slosser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B.: Říkali mu pan Letnice, KMS, 1996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Stetz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J.: Svrablavé uši  - studium falešných učení ohrožujících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charismatické obnovy, Křesťanský život, 1995 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Ulonska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R.: Duchovní dary, Křesťanský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život, 1994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Ulonska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R.: Úřady v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církvi, Křesťanský život, 1994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Wagner, C. P. (Ed): Teritoriální duchové, Logos, 1992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Wimber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J.: Neseni třetí vlnou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Ichthys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1990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Zopfi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J.: Na všeliké tělo, Křesťanský život, 1997</a:t>
            </a:r>
          </a:p>
          <a:p>
            <a:pPr>
              <a:spcBef>
                <a:spcPts val="300"/>
              </a:spcBef>
            </a:pPr>
            <a:endParaRPr lang="cs-CZ" sz="200" b="1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00"/>
              </a:spcBef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Vybrané časopisy</a:t>
            </a:r>
            <a:r>
              <a:rPr lang="cs-CZ" sz="16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171450" indent="-171450">
              <a:spcBef>
                <a:spcPts val="100"/>
              </a:spcBef>
              <a:buFont typeface="Arial" pitchFamily="34" charset="0"/>
              <a:buChar char="•"/>
            </a:pP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Dingir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http://www.dingir.cz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/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Logos: http://www.milost.sk/logos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Protestant: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http://protestant.evangnet.cz/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Rozmer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http://www.sekty.sk/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Sborový dopis: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http://kspraha.cz/sborove-dopisy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Zápas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 duši: http://zod.reformace.cz/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Život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Kristu: http://zod.reformace.cz/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Život víry: http://www.kmspraha.cz/zivotviry</a:t>
            </a:r>
          </a:p>
        </p:txBody>
      </p:sp>
    </p:spTree>
    <p:extLst>
      <p:ext uri="{BB962C8B-B14F-4D97-AF65-F5344CB8AC3E}">
        <p14:creationId xmlns:p14="http://schemas.microsoft.com/office/powerpoint/2010/main" val="3548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25580"/>
              </p:ext>
            </p:extLst>
          </p:nvPr>
        </p:nvGraphicFramePr>
        <p:xfrm>
          <a:off x="3666" y="-27384"/>
          <a:ext cx="9140334" cy="6984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98"/>
                <a:gridCol w="1359460"/>
                <a:gridCol w="1302605"/>
                <a:gridCol w="1729746"/>
                <a:gridCol w="1354728"/>
                <a:gridCol w="1769097"/>
              </a:tblGrid>
              <a:tr h="96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Verše</a:t>
                      </a:r>
                      <a:endParaRPr lang="cs-CZ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Osoba</a:t>
                      </a:r>
                      <a:endParaRPr lang="cs-CZ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Vodní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křest</a:t>
                      </a:r>
                      <a:endParaRPr lang="cs-CZ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effectLst/>
                        </a:rPr>
                        <a:t>Vzkládání </a:t>
                      </a:r>
                      <a:endParaRPr lang="cs-CZ" sz="15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rukou</a:t>
                      </a:r>
                      <a:endParaRPr lang="cs-CZ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Křest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Duchem</a:t>
                      </a:r>
                      <a:endParaRPr lang="cs-CZ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effectLst/>
                        </a:rPr>
                        <a:t>Znamení</a:t>
                      </a:r>
                      <a:endParaRPr lang="cs-CZ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332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effectLst/>
                        </a:rPr>
                        <a:t>Mk</a:t>
                      </a:r>
                      <a:r>
                        <a:rPr lang="cs-CZ" sz="1500" dirty="0">
                          <a:effectLst/>
                        </a:rPr>
                        <a:t> </a:t>
                      </a:r>
                      <a:r>
                        <a:rPr lang="cs-CZ" sz="1500" dirty="0" smtClean="0">
                          <a:effectLst/>
                        </a:rPr>
                        <a:t>1,5-12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err="1" smtClean="0">
                          <a:effectLst/>
                        </a:rPr>
                        <a:t>Mt</a:t>
                      </a:r>
                      <a:r>
                        <a:rPr lang="cs-CZ" sz="1500" dirty="0" smtClean="0">
                          <a:effectLst/>
                        </a:rPr>
                        <a:t> 3,9-16           </a:t>
                      </a:r>
                      <a:r>
                        <a:rPr lang="cs-CZ" sz="1500" dirty="0" err="1" smtClean="0">
                          <a:effectLst/>
                        </a:rPr>
                        <a:t>Lk</a:t>
                      </a:r>
                      <a:r>
                        <a:rPr lang="cs-CZ" sz="1500" dirty="0" smtClean="0">
                          <a:effectLst/>
                        </a:rPr>
                        <a:t> 3,21-22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</a:rPr>
                        <a:t>J </a:t>
                      </a:r>
                      <a:r>
                        <a:rPr lang="cs-CZ" sz="1500" dirty="0">
                          <a:effectLst/>
                        </a:rPr>
                        <a:t>1,29-34 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Ježíš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holubice 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hlas </a:t>
                      </a:r>
                      <a:r>
                        <a:rPr kumimoji="0" lang="cs-CZ" sz="1500" b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nebe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983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</a:rPr>
                        <a:t>Sk </a:t>
                      </a:r>
                      <a:r>
                        <a:rPr lang="cs-CZ" sz="1500" dirty="0">
                          <a:effectLst/>
                        </a:rPr>
                        <a:t>2,37-40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Apoštolové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jazyky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83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</a:rPr>
                        <a:t>Sk </a:t>
                      </a:r>
                      <a:r>
                        <a:rPr lang="cs-CZ" sz="1500" dirty="0">
                          <a:effectLst/>
                        </a:rPr>
                        <a:t>8,12-19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Samařani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nespecifikované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907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</a:rPr>
                        <a:t>Sk </a:t>
                      </a:r>
                      <a:r>
                        <a:rPr lang="cs-CZ" sz="1500" dirty="0">
                          <a:effectLst/>
                        </a:rPr>
                        <a:t>9,17-18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Pavel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07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</a:rPr>
                        <a:t>Sk </a:t>
                      </a:r>
                      <a:r>
                        <a:rPr lang="cs-CZ" sz="1500" dirty="0">
                          <a:effectLst/>
                        </a:rPr>
                        <a:t>10,44-45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Korneliův</a:t>
                      </a: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dům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jazyky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907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effectLst/>
                        </a:rPr>
                        <a:t>Sk </a:t>
                      </a:r>
                      <a:r>
                        <a:rPr lang="cs-CZ" sz="1500" dirty="0">
                          <a:effectLst/>
                        </a:rPr>
                        <a:t>19,1-6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Učedníci v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Efezu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cs-CZ" sz="15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cs-CZ" sz="15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jazyky</a:t>
                      </a:r>
                      <a:endParaRPr kumimoji="0" lang="cs-CZ" sz="1500" b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04614"/>
              </p:ext>
            </p:extLst>
          </p:nvPr>
        </p:nvGraphicFramePr>
        <p:xfrm>
          <a:off x="1115616" y="1556792"/>
          <a:ext cx="7425310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4566"/>
                <a:gridCol w="1497636"/>
                <a:gridCol w="3453108"/>
              </a:tblGrid>
              <a:tr h="16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Justin </a:t>
                      </a:r>
                      <a:r>
                        <a:rPr lang="cs-CZ" sz="1500" dirty="0" err="1">
                          <a:effectLst/>
                        </a:rPr>
                        <a:t>Martyr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103 - 165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svědčí o prorockém daru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effectLst/>
                        </a:rPr>
                        <a:t>Irenaeus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140? - 202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mluví o jazycích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effectLst/>
                        </a:rPr>
                        <a:t>Tertullian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160? - 220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mluví o proroctví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effectLst/>
                        </a:rPr>
                        <a:t>Novatian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200?- 257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proroctví, jazyky, uzdravení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effectLst/>
                        </a:rPr>
                        <a:t>Pachomius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+ 346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 „andělskými jazyky“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Hilary z </a:t>
                      </a:r>
                      <a:r>
                        <a:rPr lang="cs-CZ" sz="1500" dirty="0" err="1">
                          <a:effectLst/>
                        </a:rPr>
                        <a:t>Poitiers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300? - 367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jazyky jako součást služby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Theodor z </a:t>
                      </a:r>
                      <a:r>
                        <a:rPr lang="cs-CZ" sz="1500" dirty="0" err="1">
                          <a:effectLst/>
                        </a:rPr>
                        <a:t>Mopsueste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350 - 428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divy a uzdravení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Augustin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354-430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mluví o zázračných uzdraveních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Hildegard z </a:t>
                      </a:r>
                      <a:r>
                        <a:rPr lang="cs-CZ" sz="1500" dirty="0" err="1">
                          <a:effectLst/>
                        </a:rPr>
                        <a:t>Bingen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1098-1179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zpívá v jiných jazycích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František z Assisi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1182-1226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 jazyky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Klára z </a:t>
                      </a:r>
                      <a:r>
                        <a:rPr lang="cs-CZ" sz="1500" dirty="0" err="1">
                          <a:effectLst/>
                        </a:rPr>
                        <a:t>Montefalka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1193-1253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mluvila francouzsky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Valdenští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1217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projevy jazyků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effectLst/>
                        </a:rPr>
                        <a:t>Birgitta</a:t>
                      </a:r>
                      <a:r>
                        <a:rPr lang="cs-CZ" sz="1500" dirty="0">
                          <a:effectLst/>
                        </a:rPr>
                        <a:t> </a:t>
                      </a:r>
                      <a:r>
                        <a:rPr lang="cs-CZ" sz="1500" dirty="0" smtClean="0">
                          <a:effectLst/>
                        </a:rPr>
                        <a:t>z </a:t>
                      </a:r>
                      <a:r>
                        <a:rPr lang="cs-CZ" sz="1500" dirty="0" err="1" smtClean="0">
                          <a:effectLst/>
                        </a:rPr>
                        <a:t>Vadstena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1302-1373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mluvila jazyky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Louis Bertrand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1526-1581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 jazyky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Martin </a:t>
                      </a:r>
                      <a:r>
                        <a:rPr lang="cs-CZ" sz="1500" dirty="0" smtClean="0">
                          <a:effectLst/>
                        </a:rPr>
                        <a:t>Luther*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1483 - 1546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 jazyky*, modlitby za uzdravení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Kvakeři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1654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mluvili jazyky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Pietismus ve Švédsku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1803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mluvili jazyky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2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John </a:t>
                      </a:r>
                      <a:r>
                        <a:rPr lang="cs-CZ" sz="1500" dirty="0" err="1">
                          <a:effectLst/>
                        </a:rPr>
                        <a:t>Wesley</a:t>
                      </a:r>
                      <a:endParaRPr lang="cs-CZ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1703 – 1791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5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mluvení jazyky mezi metodisty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535468"/>
            <a:ext cx="7848872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32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Letniční </a:t>
            </a:r>
            <a:r>
              <a:rPr lang="cs-CZ" sz="32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zkušenosti před letničním </a:t>
            </a:r>
            <a:r>
              <a:rPr lang="cs-CZ" sz="32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hnutím </a:t>
            </a:r>
            <a:endParaRPr lang="cs-CZ" sz="32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5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Stručný přehled osob, jejichž službu provázela viditelná charismata nebo byly jejich svědky. </a:t>
            </a:r>
            <a:endParaRPr kumimoji="0" lang="cs-CZ" sz="15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15616" y="641468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>
                <a:latin typeface="Calibri" pitchFamily="34" charset="0"/>
                <a:ea typeface="Calibri" pitchFamily="34" charset="0"/>
                <a:cs typeface="Calibri" pitchFamily="34" charset="0"/>
              </a:rPr>
              <a:t>* Jedná se o </a:t>
            </a:r>
            <a:r>
              <a:rPr lang="cs-CZ" sz="1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informaci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Dr. Theodore Sauer: </a:t>
            </a:r>
            <a:r>
              <a:rPr lang="cs-CZ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„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History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Christian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Church</a:t>
            </a:r>
            <a:r>
              <a:rPr lang="cs-CZ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(Vol 3, s 406) To je ov</a:t>
            </a:r>
            <a:r>
              <a:rPr lang="cs-CZ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š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em některými historiky zpochybněno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71527"/>
            <a:ext cx="7848872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endParaRPr lang="cs-CZ" sz="2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A. LETNIČNÍ HNUTÍ- Předchůdci</a:t>
            </a:r>
          </a:p>
          <a:p>
            <a:pPr marL="514350" indent="-514350">
              <a:buAutoNum type="alphaUcPeriod"/>
            </a:pPr>
            <a:endParaRPr lang="cs-CZ" sz="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Hnutí posvěcení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Wesley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„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druhé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požehnání“, „plné posvěcení“, „čisté srdce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“, „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dokonalost v lásce“.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Fletcher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ztotožnil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plné posvěcení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s biblickým termínem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v Duchu svatém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Duchem = odstranění dědičného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hříchu</a:t>
            </a:r>
          </a:p>
          <a:p>
            <a:endParaRPr lang="cs-CZ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Keshwické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hnutí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W. A.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Tozer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C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I.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Scofield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Ch.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Finney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H.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Taylor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D.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Moody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1875 - 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Keshwická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konvence, odmítla učení o „odstranění dědičného hříchu“. 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Druhé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požehnání je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zmocnění k misii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Katolická apoštolská církev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Irving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obnova duchovních darů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(1 K 12) 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apoštolů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Ef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4), jejichž povolání má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obnovit církev poslední doby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1831 - charismatické probuzení, ze kterého vznikla Katolická apoštolská církev.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Dnes silně heterodoxní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Novoapoštolská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církev.</a:t>
            </a:r>
          </a:p>
          <a:p>
            <a:endParaRPr lang="cs-CZ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Křesťanská katolická církev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J. A.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Dowie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(1847 – 1907)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 „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uzdravovací domy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“,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1895  „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Křesťanská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katolickou církev“.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Budování křesťanských měst „Sion“,  snaha vykoupit Jeruzalém z Turecké nadvlády.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1900 město Sion na severu Chicaga, kde žilo 6000 obyvatel. </a:t>
            </a:r>
          </a:p>
          <a:p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Dowie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věřil, že byl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Eliášem obnovitelem,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který má církev uvést do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apoštolsko – prorocké obnovy a probuzení poslední doby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ve které je povolán jako obnovený apoštol. </a:t>
            </a: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Město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zbankrotovalo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Dowie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 něm ztratil vliv. </a:t>
            </a:r>
          </a:p>
        </p:txBody>
      </p:sp>
    </p:spTree>
    <p:extLst>
      <p:ext uri="{BB962C8B-B14F-4D97-AF65-F5344CB8AC3E}">
        <p14:creationId xmlns:p14="http://schemas.microsoft.com/office/powerpoint/2010/main" val="27734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188640"/>
            <a:ext cx="7704856" cy="259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cs-CZ" sz="23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Probuzení ve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Welsu</a:t>
            </a:r>
            <a:endParaRPr lang="cs-CZ" sz="23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Evan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Roberts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(1878-1951)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Tzv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zpívající probuzení 1904. Ač mělo lokální charakter, ovlivnilo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letniční hnutí v USA i v Německu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Obrácení cca 80 000 lidí.</a:t>
            </a:r>
          </a:p>
          <a:p>
            <a:pPr>
              <a:spcBef>
                <a:spcPts val="200"/>
              </a:spcBef>
            </a:pP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Roberts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roce 1906 zhroutil a z 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vedení shromáždění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odstoupil.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Sehrál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zde zřejmě i strach z falešného učení. Byl sám kritizován jako „čtvrtá osoba trojice“.</a:t>
            </a:r>
          </a:p>
          <a:p>
            <a:pPr>
              <a:spcBef>
                <a:spcPts val="200"/>
              </a:spcBef>
            </a:pP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Roberts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byl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rezervovaný k letničnímu hnutí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Později se od probuzení sám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distancoval. 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dalo vyrůst prvním letničním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církvím a mělo nesmírný misijní vliv.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0"/>
            <a:ext cx="7884368" cy="622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cs-CZ" sz="2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A. Letniční </a:t>
            </a:r>
            <a:r>
              <a:rPr lang="cs-CZ" sz="28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 - přehled</a:t>
            </a: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Charles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Fox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Parham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1873 – 1929)</a:t>
            </a:r>
            <a:endParaRPr lang="cs-CZ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Otec letničního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hnutí. Od malička trpěl revmatickou horečkou a později svědčil o svém uzdravení.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Ovlivněn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anglo-izraelitismem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zbožnými křesťany i heretiky.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Otevřel domek (dům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uzdravení) pro 40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studentů, mezi nimiž byla i 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Agnes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Ozmanová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Parham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 prosinci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odjel ze školy a studentům nařídil, aby z Písma vyhledali místa, která souvisejí s křtem v Duchu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(rok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1900). Ti shledali, že průvodním jevem křtu v Duchu bylo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promluvení v jazycích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Osmnáctiletá Agens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 vložení rukou promluvila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neznámých jazycích.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Mluvila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 psala tři dny čínsky a nebyla schopna mluvit anglicky. </a:t>
            </a:r>
          </a:p>
          <a:p>
            <a:pPr>
              <a:spcBef>
                <a:spcPts val="200"/>
              </a:spcBef>
            </a:pP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Studenti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tvrdili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že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obdrželi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dar nejen mluvit, ale i psát v jiných jazycích.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Ukázalo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se, že se jedná o nesrozumitelné čmáranice.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Parham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byl později obviněn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ze sodomie. Nikdy mu nebyla prokázána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vina.</a:t>
            </a:r>
          </a:p>
          <a:p>
            <a:pPr>
              <a:spcBef>
                <a:spcPts val="200"/>
              </a:spcBef>
            </a:pP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William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Joseph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Seymour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(1870 – 1922)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Navštívil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Parhama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na jeho škole 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jako černoch poslouchal za zavřenými dveřmi.</a:t>
            </a:r>
          </a:p>
          <a:p>
            <a:pPr>
              <a:spcBef>
                <a:spcPts val="200"/>
              </a:spcBef>
            </a:pP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Seymour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pak přijal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pozvání do sboru svatosti v Los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Angeles. Sám zatím jazyky nemluvil. 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Kázal, že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jazyky jsou důkazem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křtu Duchem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Byl vykázán. 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Bývalá stáj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Azusa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Street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312 se stala modlitebnou.</a:t>
            </a:r>
          </a:p>
          <a:p>
            <a:pPr>
              <a:spcBef>
                <a:spcPts val="200"/>
              </a:spcBef>
            </a:pP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Byla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zde četná pozitivní svědectví i kontroverze.</a:t>
            </a:r>
          </a:p>
          <a:p>
            <a:pPr>
              <a:spcBef>
                <a:spcPts val="200"/>
              </a:spcBef>
            </a:pP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Parham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 příjezdu na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Azusa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Street 312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zde kritizuje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mísení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ras a vymítá démony z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lidí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kteří vykazují extatické manifestace</a:t>
            </a:r>
            <a:r>
              <a:rPr lang="cs-CZ" sz="15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15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0"/>
            <a:ext cx="7787626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A. Letniční </a:t>
            </a:r>
            <a:r>
              <a:rPr lang="cs-CZ" sz="28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hnutí - věrouka </a:t>
            </a:r>
            <a:endParaRPr lang="cs-CZ" sz="2800" b="1" cap="small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12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Christologie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(D. </a:t>
            </a:r>
            <a:r>
              <a:rPr lang="cs-CZ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Dayton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tzv. plné evangelium)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Kristus Spasitel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Kristus Uzdravovatel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Kristus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Posvětitel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(později nahrazeno bodem 4)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Kristus křtitel Duchem svatým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Kristus přicházející Král</a:t>
            </a:r>
          </a:p>
          <a:p>
            <a:pPr lvl="0"/>
            <a:endParaRPr lang="cs-CZ" sz="1600" b="1" dirty="0">
              <a:latin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Systematická 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teologie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(J. </a:t>
            </a:r>
            <a:r>
              <a:rPr lang="cs-CZ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Zopfi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Bible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verbálně plenární inspirace a bezchybnost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Bůh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trojiční učení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Hřích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- teorie dědičného hříchu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Jedině Ježíš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explicitní a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exkluzivní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teorie spásy skrze Krista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Pokání,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obrácení a znovuzrození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následném pořadí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věřících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– jen vyznavačský křest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Křest v Duchu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svatém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následná zkušenost znovuzrození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Dary Ducha svatého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-1 K 12 - 14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Ovoce Ducha svatého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5, 22-23 a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Ef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5,9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Uzdravování Boží mocí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Iz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53,4 –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Mt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8,16-17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Církev Ježíše Krista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všichni znovuzrození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Budoucnost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(nezávazná) -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dispenzacionalismus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332656"/>
            <a:ext cx="810039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B. Charismatické hnutí </a:t>
            </a:r>
            <a:r>
              <a:rPr lang="cs-CZ" sz="28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ŘE</a:t>
            </a:r>
            <a:r>
              <a:rPr lang="cs-CZ" sz="28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cs-CZ" sz="28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chůdci</a:t>
            </a:r>
            <a:endParaRPr lang="cs-CZ" sz="2800" b="1" cap="small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/>
            <a:endParaRPr lang="cs-CZ" sz="8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cs-CZ" sz="2300" b="1" cap="small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Healing</a:t>
            </a:r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b="1" cap="small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revival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William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Branham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(1909 –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1965) Evangelista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Pod vlivem UPC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Modalista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Káže na pověření anděla. Statisícová shromáždění. Prorok poslední doby. Předpověď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konce světa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1977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Kolem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něho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se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tvoří časopis „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Voice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Healing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(G.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Lyndsay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 </a:t>
            </a:r>
            <a:r>
              <a:rPr lang="cs-CZ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Branham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věřil, že Kain byl fyzickým synem ďábla a Evy (semeno hada) a že tudíž jeho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potomci mají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satanskou přirozenost.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Nezávislí evangelisté – zárodek pozdějších charismatických hnutí: </a:t>
            </a:r>
            <a:endParaRPr lang="cs-CZ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R. W.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Schambach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Oral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Roberts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0"/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Kenneth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Hagin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(hnutí Víry)</a:t>
            </a:r>
          </a:p>
          <a:p>
            <a:pPr lvl="0"/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Ern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Baxter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(Pastýřské hnutí)</a:t>
            </a:r>
          </a:p>
          <a:p>
            <a:pPr lvl="0"/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	- Paul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Cain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(Prorocké hnutí)</a:t>
            </a:r>
          </a:p>
          <a:p>
            <a:pPr lvl="0"/>
            <a:endParaRPr lang="cs-CZ" sz="800" dirty="0">
              <a:latin typeface="Calibri" pitchFamily="34" charset="0"/>
              <a:cs typeface="Calibri" pitchFamily="34" charset="0"/>
            </a:endParaRPr>
          </a:p>
          <a:p>
            <a:r>
              <a:rPr lang="cs-CZ" sz="2300" b="1" cap="small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Hnutí </a:t>
            </a:r>
            <a:r>
              <a:rPr lang="cs-CZ" sz="2300" b="1" cap="small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pozdního deště</a:t>
            </a:r>
          </a:p>
          <a:p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HPD vzniklo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oddělením  učitelů PAOC (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Percy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Huntem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 bratry Georgem a Ernstem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Hawtinovými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 Navštívili Branhama. Zakládají novou 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školu 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Sharon</a:t>
            </a:r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 roce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1948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svolán do Kanady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Camp meeting 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(jsou zde věřící všech letničních církví). NOLR „New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order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Latter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Rain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 – restauracionismus a rekonstrukcionismus. Církev bude inkarnací Krista. Letniční odmítají jeho 6 bodů: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Že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by se duchovní dary udílely vzkládáním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rukou,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že by církev stála na současných apoštolech a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prorocích,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vyznávání hříchů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člověku,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jazyky jako misijní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nástroj,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utoritativnost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 osobní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proroctví,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pokroucený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výklad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Písma.</a:t>
            </a:r>
            <a:endParaRPr lang="cs-CZ" sz="15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cs-CZ" sz="800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cs-CZ" sz="1500" dirty="0">
                <a:latin typeface="Calibri" pitchFamily="34" charset="0"/>
                <a:cs typeface="Calibri" pitchFamily="34" charset="0"/>
              </a:rPr>
              <a:t> </a:t>
            </a:r>
            <a:r>
              <a:rPr lang="cs-CZ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těmito věcmi se později setkáme v 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nezávislém 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neo</a:t>
            </a:r>
            <a:r>
              <a:rPr lang="cs-C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)charismatickém </a:t>
            </a:r>
            <a:r>
              <a:rPr lang="cs-CZ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hnutí</a:t>
            </a:r>
          </a:p>
        </p:txBody>
      </p:sp>
    </p:spTree>
    <p:extLst>
      <p:ext uri="{BB962C8B-B14F-4D97-AF65-F5344CB8AC3E}">
        <p14:creationId xmlns:p14="http://schemas.microsoft.com/office/powerpoint/2010/main" val="796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993</TotalTime>
  <Words>1294</Words>
  <Application>Microsoft Office PowerPoint</Application>
  <PresentationFormat>Předvádění na obrazovce (4:3)</PresentationFormat>
  <Paragraphs>509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Slunovrat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</dc:creator>
  <cp:lastModifiedBy>Aleš Franc</cp:lastModifiedBy>
  <cp:revision>167</cp:revision>
  <dcterms:created xsi:type="dcterms:W3CDTF">2011-10-13T18:12:08Z</dcterms:created>
  <dcterms:modified xsi:type="dcterms:W3CDTF">2011-10-25T07:55:43Z</dcterms:modified>
</cp:coreProperties>
</file>